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3" r:id="rId4"/>
    <p:sldId id="264" r:id="rId5"/>
    <p:sldId id="267" r:id="rId6"/>
    <p:sldId id="259" r:id="rId7"/>
    <p:sldId id="260" r:id="rId8"/>
    <p:sldId id="262" r:id="rId9"/>
    <p:sldId id="261" r:id="rId10"/>
    <p:sldId id="265" r:id="rId11"/>
    <p:sldId id="266" r:id="rId12"/>
  </p:sldIdLst>
  <p:sldSz cx="9144000" cy="6858000" type="screen4x3"/>
  <p:notesSz cx="6858000" cy="9144000"/>
  <p:defaultTextStyle>
    <a:lvl1pPr marL="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615" autoAdjust="0"/>
    <p:restoredTop sz="86491" autoAdjust="0"/>
  </p:normalViewPr>
  <p:slideViewPr>
    <p:cSldViewPr>
      <p:cViewPr>
        <p:scale>
          <a:sx n="50" d="100"/>
          <a:sy n="50" d="100"/>
        </p:scale>
        <p:origin x="-49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fr-FR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31555DB1-8736-42A3-B48D-2B08FB93332A}" type="datetimeFigureOut">
              <a:rPr lang="fr-FR" smtClean="0"/>
              <a:pPr/>
              <a:t>02/06/2011</a:t>
            </a:fld>
            <a:endParaRPr lang="fr-FR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fr-FR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5400D380-E0D7-4EB1-B91E-BFCC7DA7F29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984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fr-FR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0BDB199F-A56C-4049-BA04-1447030960FF}" type="datetimeFigureOut">
              <a:rPr/>
              <a:pPr/>
              <a:t>28/6/2006</a:t>
            </a:fld>
            <a:endParaRPr lang="fr-FR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endParaRPr lang="fr-FR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Niveau 2</a:t>
            </a:r>
          </a:p>
          <a:p>
            <a:pPr lvl="2"/>
            <a:r>
              <a:rPr lang="fr-FR"/>
              <a:t>Niveau 3</a:t>
            </a:r>
          </a:p>
          <a:p>
            <a:pPr lvl="3"/>
            <a:r>
              <a:rPr lang="fr-FR"/>
              <a:t>Niveau 4</a:t>
            </a:r>
          </a:p>
          <a:p>
            <a:pPr lvl="4"/>
            <a:r>
              <a:rPr lang="fr-FR"/>
              <a:t>Niveau 5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fr-FR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B3A019F3-8596-4028-9847-CBD3A185B07A}" type="slidenum">
              <a:rPr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53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fr-FR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 eaLnBrk="1" latinLnBrk="0" hangingPunct="1">
              <a:buNone/>
              <a:defRPr kumimoji="0" lang="fr-FR"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kumimoji="0" lang="fr-FR"/>
              <a:t>Cliquez pour ajouter les informations sur l'auteur</a:t>
            </a:r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8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fr-FR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rPr/>
              <a:pPr/>
              <a:t>28/06/2006</a:t>
            </a:fld>
            <a:endParaRPr kumimoji="0"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 hasCustomPrompt="1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 hasCustomPrompt="1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 baseline="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 hasCustomPrompt="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 baseline="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 hasCustomPrompt="1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 hasCustomPrompt="1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 hasCustomPrompt="1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 hasCustomPrompt="1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 baseline="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 hasCustomPrompt="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 hasCustomPrompt="1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 hasCustomPrompt="1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 hasCustomPrompt="1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 hasCustomPrompt="1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 hasCustomPrompt="1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 hasCustomPrompt="1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 hasCustomPrompt="1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 hasCustomPrompt="1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 hasCustomPrompt="1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 hasCustomPrompt="1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 hasCustomPrompt="1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 hasCustomPrompt="1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 hasCustomPrompt="1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 hasCustomPrompt="1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 hasCustomPrompt="1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 eaLnBrk="1" latinLnBrk="0" hangingPunct="1">
              <a:buFontTx/>
              <a:buNone/>
              <a:defRPr kumimoji="0" lang="fr-FR" sz="1100"/>
            </a:lvl1pPr>
            <a:extLst/>
          </a:lstStyle>
          <a:p>
            <a:pPr lvl="0"/>
            <a:r>
              <a:rPr kumimoji="0" lang="fr-FR"/>
              <a:t>Cliquez pour ajouter un élément à l'ordre du jour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 hasCustomPrompt="1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fr-FR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N° de page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 eaLnBrk="1" latinLnBrk="0" hangingPunct="1">
              <a:defRPr kumimoji="0" lang="fr-FR" sz="1100"/>
            </a:lvl1pPr>
            <a:extLst/>
          </a:lstStyle>
          <a:p>
            <a:pPr algn="r"/>
            <a:fld id="{F17F374F-8F2E-42FC-B8C0-8EDFCA32CD96}" type="datetime1">
              <a:rPr kumimoji="0" lang="fr-FR" sz="1100"/>
              <a:pPr algn="r"/>
              <a:t>02/06/2011</a:t>
            </a:fld>
            <a:endParaRPr kumimoji="0" lang="fr-FR" sz="1100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fr-FR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fr-FR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fr-FR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rPr/>
              <a:pPr/>
              <a:t>28/06/2006</a:t>
            </a:fld>
            <a:endParaRPr kumimoji="0" lang="fr-FR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>
          <a:xfrm>
            <a:off x="2705100" y="6477000"/>
            <a:ext cx="3733800" cy="304800"/>
          </a:xfrm>
        </p:spPr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  <a:extLst/>
          </a:lstStyle>
          <a:p>
            <a:endParaRPr kumimoji="0" lang="fr-FR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7" name="Rectangle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F7F1F872-C5DE-403B-85F0-1024E6CA1886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6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73B9D0E9-7F95-4423-9114-95494EF8154E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60648"/>
            <a:ext cx="8077200" cy="348952"/>
          </a:xfrm>
          <a:solidFill>
            <a:schemeClr val="accent6">
              <a:shade val="75000"/>
            </a:schemeClr>
          </a:solidFill>
        </p:spPr>
        <p:txBody>
          <a:bodyPr anchor="ctr">
            <a:noAutofit/>
          </a:bodyPr>
          <a:lstStyle>
            <a:lvl1pPr eaLnBrk="1" latinLnBrk="0" hangingPunct="1">
              <a:defRPr kumimoji="0" lang="fr-FR" sz="180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 dirty="0"/>
              <a:t>Cliquez pour ajouter un titre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  <a:extLst/>
          </a:lstStyle>
          <a:p>
            <a:pPr lvl="0" eaLnBrk="1" latinLnBrk="0" hangingPunct="1"/>
            <a:r>
              <a:rPr lang="fr-FR" dirty="0" smtClean="0"/>
              <a:t>Cliquez pour modifier les styles du texte du masque</a:t>
            </a:r>
          </a:p>
          <a:p>
            <a:pPr lvl="1" eaLnBrk="1" latinLnBrk="0" hangingPunct="1"/>
            <a:r>
              <a:rPr lang="fr-FR" dirty="0" smtClean="0"/>
              <a:t>Deuxième niveau</a:t>
            </a:r>
          </a:p>
          <a:p>
            <a:pPr lvl="2" eaLnBrk="1" latinLnBrk="0" hangingPunct="1"/>
            <a:r>
              <a:rPr lang="fr-FR" dirty="0" smtClean="0"/>
              <a:t>Troisième niveau</a:t>
            </a:r>
          </a:p>
          <a:p>
            <a:pPr lvl="3" eaLnBrk="1" latinLnBrk="0" hangingPunct="1"/>
            <a:r>
              <a:rPr lang="fr-FR" dirty="0" smtClean="0"/>
              <a:t>Quatrième niveau</a:t>
            </a:r>
          </a:p>
          <a:p>
            <a:pPr lvl="4" eaLnBrk="1" latinLnBrk="0" hangingPunct="1"/>
            <a:r>
              <a:rPr lang="fr-FR" dirty="0" smtClean="0"/>
              <a:t>Cinquième niveau</a:t>
            </a:r>
            <a:endParaRPr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10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o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A1704A40-8D3B-4404-9986-2B5D36474D63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16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17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ses : 2 Gauche, 1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DE3B91AD-F2C9-43CB-A84C-1D5C130F2509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ses : 1 Gauche, 2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1" name="Rectangle 21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27D93220-918A-400D-B3FA-D8B22567DEBB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22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ses : 1 Haut, 2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9" name="Rectangle 19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FEC9D3F2-7140-49B9-866C-D21246A5836E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20" name="Rectangle 2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o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3" name="Rectangle 2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CBEC585F-C108-48D6-9331-6628A0FBB73B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27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28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oses : 1 Gauche, 3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7293A964-5F5E-47DC-ABD9-08A6A9FFD04F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21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oses : 3 Gauche, 1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968C9C2A-D3B8-4543-8A47-F59C20C16D9A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poses : 2 Gauche, 3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6" name="Rectangle 1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extLst/>
          </a:lstStyle>
          <a:p>
            <a:pPr algn="r"/>
            <a:fld id="{29ED4C97-3C5D-482A-99AD-AD992C3024DE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17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poses : 3 Gauche, 2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fr-FR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3EF8FEE9-63ED-4C1B-8C25-9B47C2DA1E72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rre tom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8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6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5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31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1524000" y="1600200"/>
            <a:ext cx="1371600" cy="685800"/>
          </a:xfrm>
        </p:spPr>
        <p:txBody>
          <a:bodyPr/>
          <a:lstStyle>
            <a:extLst/>
          </a:lstStyle>
          <a:p>
            <a:r>
              <a:rPr kumimoji="0" lang="fr-FR"/>
              <a:t>Logo</a:t>
            </a:r>
            <a:r>
              <a:rPr kumimoji="0" lang="fr-FR" baseline="0"/>
              <a:t> de la société</a:t>
            </a:r>
            <a:endParaRPr kumimoji="0" lang="fr-FR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1524000" y="4038600"/>
            <a:ext cx="1371600" cy="685800"/>
          </a:xfrm>
        </p:spPr>
        <p:txBody>
          <a:bodyPr/>
          <a:lstStyle>
            <a:extLst/>
          </a:lstStyle>
          <a:p>
            <a:r>
              <a:rPr kumimoji="0" lang="fr-FR"/>
              <a:t>Logo</a:t>
            </a:r>
            <a:r>
              <a:rPr kumimoji="0" lang="fr-FR" baseline="0"/>
              <a:t> de la société</a:t>
            </a:r>
            <a:endParaRPr kumimoji="0" lang="fr-FR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3657600" y="1600200"/>
            <a:ext cx="1371600" cy="685800"/>
          </a:xfrm>
        </p:spPr>
        <p:txBody>
          <a:bodyPr/>
          <a:lstStyle>
            <a:extLst/>
          </a:lstStyle>
          <a:p>
            <a:r>
              <a:rPr kumimoji="0" lang="fr-FR"/>
              <a:t>Logo</a:t>
            </a:r>
            <a:r>
              <a:rPr kumimoji="0" lang="fr-FR" baseline="0"/>
              <a:t> de la société</a:t>
            </a:r>
            <a:endParaRPr kumimoji="0" lang="fr-FR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3657600" y="4038600"/>
            <a:ext cx="1371600" cy="685800"/>
          </a:xfrm>
        </p:spPr>
        <p:txBody>
          <a:bodyPr/>
          <a:lstStyle>
            <a:extLst/>
          </a:lstStyle>
          <a:p>
            <a:r>
              <a:rPr kumimoji="0" lang="fr-FR"/>
              <a:t>Logo</a:t>
            </a:r>
            <a:r>
              <a:rPr kumimoji="0" lang="fr-FR" baseline="0"/>
              <a:t> de la société</a:t>
            </a:r>
            <a:endParaRPr kumimoji="0" lang="fr-FR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5791200" y="1600200"/>
            <a:ext cx="1371600" cy="685800"/>
          </a:xfrm>
        </p:spPr>
        <p:txBody>
          <a:bodyPr/>
          <a:lstStyle>
            <a:extLst/>
          </a:lstStyle>
          <a:p>
            <a:r>
              <a:rPr kumimoji="0" lang="fr-FR"/>
              <a:t>Logo</a:t>
            </a:r>
            <a:r>
              <a:rPr kumimoji="0" lang="fr-FR" baseline="0"/>
              <a:t> de la société</a:t>
            </a:r>
            <a:endParaRPr kumimoji="0" lang="fr-FR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5791200" y="4038600"/>
            <a:ext cx="1371600" cy="685800"/>
          </a:xfrm>
        </p:spPr>
        <p:txBody>
          <a:bodyPr/>
          <a:lstStyle>
            <a:extLst/>
          </a:lstStyle>
          <a:p>
            <a:r>
              <a:rPr kumimoji="0" lang="fr-FR"/>
              <a:t>Logo</a:t>
            </a:r>
            <a:r>
              <a:rPr kumimoji="0" lang="fr-FR" baseline="0"/>
              <a:t> de la société</a:t>
            </a:r>
            <a:endParaRPr kumimoji="0" lang="fr-FR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fr-FR" b="1"/>
            </a:lvl1pPr>
            <a:extLst/>
          </a:lstStyle>
          <a:p>
            <a:pPr lvl="0"/>
            <a:r>
              <a:rPr kumimoji="0" lang="fr-FR"/>
              <a:t>Montant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fr-FR" b="1"/>
            </a:lvl1pPr>
            <a:extLst/>
          </a:lstStyle>
          <a:p>
            <a:pPr lvl="0"/>
            <a:r>
              <a:rPr kumimoji="0" lang="fr-FR"/>
              <a:t>Montant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fr-FR" b="1"/>
            </a:lvl1pPr>
            <a:extLst/>
          </a:lstStyle>
          <a:p>
            <a:pPr lvl="0"/>
            <a:r>
              <a:rPr kumimoji="0" lang="fr-FR"/>
              <a:t>Montant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fr-FR" b="1"/>
            </a:lvl1pPr>
            <a:extLst/>
          </a:lstStyle>
          <a:p>
            <a:pPr lvl="0"/>
            <a:r>
              <a:rPr kumimoji="0" lang="fr-FR"/>
              <a:t>Montant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fr-FR" b="1"/>
            </a:lvl1pPr>
            <a:extLst/>
          </a:lstStyle>
          <a:p>
            <a:pPr lvl="0"/>
            <a:r>
              <a:rPr kumimoji="0" lang="fr-FR"/>
              <a:t>Montant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fr-FR" b="1"/>
            </a:lvl1pPr>
            <a:extLst/>
          </a:lstStyle>
          <a:p>
            <a:pPr lvl="0"/>
            <a:r>
              <a:rPr kumimoji="0" lang="fr-FR"/>
              <a:t>Montant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fr-FR" sz="800" i="1"/>
            </a:lvl1pPr>
            <a:extLst/>
          </a:lstStyle>
          <a:p>
            <a:pPr lvl="0"/>
            <a:r>
              <a:rPr kumimoji="0" lang="fr-FR"/>
              <a:t>Date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fr-FR" sz="800" i="1"/>
            </a:lvl1pPr>
            <a:extLst/>
          </a:lstStyle>
          <a:p>
            <a:pPr lvl="0"/>
            <a:r>
              <a:rPr kumimoji="0" lang="fr-FR"/>
              <a:t>Date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fr-FR" sz="800" i="1"/>
            </a:lvl1pPr>
            <a:extLst/>
          </a:lstStyle>
          <a:p>
            <a:pPr lvl="0"/>
            <a:r>
              <a:rPr kumimoji="0" lang="fr-FR"/>
              <a:t>Date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fr-FR" sz="800" i="1"/>
            </a:lvl1pPr>
            <a:extLst/>
          </a:lstStyle>
          <a:p>
            <a:pPr lvl="0"/>
            <a:r>
              <a:rPr kumimoji="0" lang="fr-FR"/>
              <a:t>Date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fr-FR" sz="800" i="1"/>
            </a:lvl1pPr>
            <a:extLst/>
          </a:lstStyle>
          <a:p>
            <a:pPr lvl="0"/>
            <a:r>
              <a:rPr kumimoji="0" lang="fr-FR"/>
              <a:t>Date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fr-FR" sz="800" i="1"/>
            </a:lvl1pPr>
            <a:extLst/>
          </a:lstStyle>
          <a:p>
            <a:pPr lvl="0"/>
            <a:r>
              <a:rPr kumimoji="0" lang="fr-FR"/>
              <a:t>Date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fr-FR" sz="800"/>
            </a:lvl1pPr>
            <a:extLst/>
          </a:lstStyle>
          <a:p>
            <a:pPr lvl="0"/>
            <a:r>
              <a:rPr kumimoji="0" lang="fr-FR"/>
              <a:t>Description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fr-FR" sz="800"/>
            </a:lvl1pPr>
            <a:extLst/>
          </a:lstStyle>
          <a:p>
            <a:pPr lvl="0"/>
            <a:r>
              <a:rPr kumimoji="0" lang="fr-FR"/>
              <a:t>Description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fr-FR" sz="800"/>
            </a:lvl1pPr>
            <a:extLst/>
          </a:lstStyle>
          <a:p>
            <a:pPr lvl="0"/>
            <a:r>
              <a:rPr kumimoji="0" lang="fr-FR"/>
              <a:t>Description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fr-FR" sz="800"/>
            </a:lvl1pPr>
            <a:extLst/>
          </a:lstStyle>
          <a:p>
            <a:pPr lvl="0"/>
            <a:r>
              <a:rPr kumimoji="0" lang="fr-FR"/>
              <a:t>Description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fr-FR" sz="800"/>
            </a:lvl1pPr>
            <a:extLst/>
          </a:lstStyle>
          <a:p>
            <a:pPr lvl="0"/>
            <a:r>
              <a:rPr kumimoji="0" lang="fr-FR"/>
              <a:t>Description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fr-FR" sz="800"/>
            </a:lvl1pPr>
            <a:extLst/>
          </a:lstStyle>
          <a:p>
            <a:pPr lvl="0"/>
            <a:r>
              <a:rPr kumimoji="0" lang="fr-FR"/>
              <a:t>Description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 eaLnBrk="1" latinLnBrk="0" hangingPunct="1">
              <a:defRPr kumimoji="0" lang="fr-FR" sz="1200"/>
            </a:lvl1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</p:txBody>
      </p:sp>
      <p:sp>
        <p:nvSpPr>
          <p:cNvPr id="42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extLst/>
          </a:lstStyle>
          <a:p>
            <a:pPr algn="r"/>
            <a:fld id="{E8BD303E-7304-41BE-B693-A76D7275A3B0}" type="datetime1">
              <a:rPr/>
              <a:pPr algn="r"/>
              <a:t>28/06/2006</a:t>
            </a:fld>
            <a:endParaRPr kumimoji="0" lang="fr-FR"/>
          </a:p>
        </p:txBody>
      </p:sp>
      <p:sp>
        <p:nvSpPr>
          <p:cNvPr id="43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/>
          </a:p>
        </p:txBody>
      </p:sp>
      <p:sp>
        <p:nvSpPr>
          <p:cNvPr id="45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pPr eaLnBrk="1" latinLnBrk="0" hangingPunct="1"/>
            <a:r>
              <a:rPr kumimoji="0" lang="fr-FR" smtClean="0"/>
              <a:t>Cliquez pour modifier le style du titre</a:t>
            </a:r>
            <a:endParaRPr kumimoji="0" lang="en-US" smtClean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304800" y="381000"/>
            <a:ext cx="8077200" cy="58674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lang="fr-FR" sz="1000">
                <a:solidFill>
                  <a:schemeClr val="tx1">
                    <a:tint val="65000"/>
                  </a:schemeClr>
                </a:solidFill>
              </a:defRPr>
            </a:lvl1pPr>
            <a:extLst/>
          </a:lstStyle>
          <a:p>
            <a:pPr algn="r"/>
            <a:fld id="{CCD717AA-EA39-47F3-8A0A-15B3575EDB53}" type="datetime1">
              <a:rPr/>
              <a:pPr algn="r"/>
              <a:t>28/06/2006</a:t>
            </a:fld>
            <a:endParaRPr kumimoji="0" lang="fr-FR" sz="100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4432" y="6473952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fr-FR" sz="1000"/>
            </a:lvl1pPr>
            <a:extLst/>
          </a:lstStyle>
          <a:p>
            <a:pPr algn="r"/>
            <a:fld id="{256D3EEF-DE4E-429D-8EC4-DDC531AFF587}" type="slidenum">
              <a:rPr kumimoji="0" lang="fr-FR" sz="1000"/>
              <a:pPr algn="r"/>
              <a:t>‹N°›</a:t>
            </a:fld>
            <a:endParaRPr kumimoji="0" lang="fr-FR" sz="100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lang="fr-FR" sz="1000">
                <a:solidFill>
                  <a:sysClr val="windowText" lastClr="000000"/>
                </a:solidFill>
              </a:defRPr>
            </a:lvl1pPr>
            <a:extLst/>
          </a:lstStyle>
          <a:p>
            <a:endParaRPr kumimoji="0" lang="fr-FR" sz="1000">
              <a:solidFill>
                <a:sysClr val="windowText" lastClr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4" r:id="rId16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fr-FR" sz="2400" cap="small" spc="0" baseline="0">
          <a:solidFill>
            <a:schemeClr val="bg1"/>
          </a:solidFill>
          <a:latin typeface="+mj-lt"/>
          <a:ea typeface="+mj-ea"/>
          <a:cs typeface="+mj-cs"/>
        </a:defRPr>
      </a:lvl1pPr>
      <a:extLst/>
    </p:titleStyle>
    <p:bodyStyle>
      <a:lvl1pPr marL="0" marR="0" indent="0" algn="l" rtl="0" eaLnBrk="1" latinLnBrk="0" hangingPunct="1">
        <a:spcBef>
          <a:spcPct val="20000"/>
        </a:spcBef>
        <a:buFontTx/>
        <a:buNone/>
        <a:defRPr kumimoji="0" lang="fr-FR"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Tx/>
        <a:buNone/>
        <a:defRPr kumimoji="0" lang="fr-FR"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Tx/>
        <a:buNone/>
        <a:defRPr kumimoji="0" lang="fr-FR"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Tx/>
        <a:buNone/>
        <a:defRPr kumimoji="0" lang="fr-FR"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Tx/>
        <a:buNone/>
        <a:defRPr kumimoji="0" lang="fr-FR"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fr-F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fr-F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fr-F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fr-F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fr-F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lang="fr-FR" dirty="0" err="1" smtClean="0"/>
              <a:t>PlateForme</a:t>
            </a:r>
            <a:r>
              <a:rPr lang="fr-FR" dirty="0" smtClean="0"/>
              <a:t> spécialité </a:t>
            </a:r>
            <a:r>
              <a:rPr lang="fr-FR" dirty="0" err="1" smtClean="0"/>
              <a:t>RESeau</a:t>
            </a:r>
            <a:r>
              <a:rPr lang="fr-FR" dirty="0" smtClean="0"/>
              <a:t> (PFRES)</a:t>
            </a:r>
            <a:endParaRPr lang="fr-FR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1099152"/>
          </a:xfrm>
        </p:spPr>
        <p:txBody>
          <a:bodyPr>
            <a:normAutofit/>
          </a:bodyPr>
          <a:lstStyle>
            <a:extLst/>
          </a:lstStyle>
          <a:p>
            <a:r>
              <a:rPr lang="fr-FR" sz="1400" dirty="0" smtClean="0"/>
              <a:t>Alexandre EVAIN</a:t>
            </a:r>
          </a:p>
          <a:p>
            <a:r>
              <a:rPr lang="fr-FR" sz="1400" dirty="0" smtClean="0"/>
              <a:t>Denis OBREJA</a:t>
            </a:r>
          </a:p>
          <a:p>
            <a:r>
              <a:rPr lang="fr-FR" sz="1400" dirty="0" smtClean="0"/>
              <a:t>Nicolas PANHALEUX</a:t>
            </a:r>
          </a:p>
          <a:p>
            <a:r>
              <a:rPr lang="fr-FR" sz="1400" dirty="0" smtClean="0"/>
              <a:t>Grégory TESTE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Cahier des charges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CAHIER DES CHARGES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smtClean="0"/>
              <a:t>Finalité : architecture simplifiée de l’Internet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Plateforme à but pédagogique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Objectifs :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 Remise en état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 Connectivité de base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 Scénarios de démonstration</a:t>
            </a:r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Sécurité</a:t>
            </a:r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IPv6</a:t>
            </a:r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Routage</a:t>
            </a:r>
          </a:p>
          <a:p>
            <a:pPr lvl="2">
              <a:buFont typeface="Arial" pitchFamily="34" charset="0"/>
              <a:buChar char="•"/>
            </a:pPr>
            <a:r>
              <a:rPr lang="fr-FR" dirty="0" err="1" smtClean="0"/>
              <a:t>QoS</a:t>
            </a:r>
            <a:endParaRPr lang="fr-FR" dirty="0" smtClean="0"/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Supervision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Evolutivité : base sur laquelle les années suivantes s’appuieront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Déroulement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DÉROULEMENT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smtClean="0"/>
              <a:t>Réflexion</a:t>
            </a:r>
            <a:r>
              <a:rPr lang="fr-FR" baseline="0" dirty="0" smtClean="0"/>
              <a:t> commune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Toutes les interfaces sont connectées au commutateur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VLAN</a:t>
            </a:r>
          </a:p>
          <a:p>
            <a:pPr lvl="2">
              <a:buFont typeface="Arial" pitchFamily="34" charset="0"/>
              <a:buChar char="•"/>
            </a:pPr>
            <a:r>
              <a:rPr lang="fr-FR" baseline="0" dirty="0" smtClean="0"/>
              <a:t>Topologie</a:t>
            </a:r>
            <a:r>
              <a:rPr lang="fr-FR" dirty="0" smtClean="0"/>
              <a:t> flexible </a:t>
            </a:r>
            <a:endParaRPr lang="fr-FR" baseline="0" dirty="0" smtClean="0"/>
          </a:p>
          <a:p>
            <a:pPr>
              <a:buFont typeface="Arial" pitchFamily="34" charset="0"/>
              <a:buChar char="•"/>
            </a:pPr>
            <a:r>
              <a:rPr lang="fr-FR" baseline="0" dirty="0" smtClean="0"/>
              <a:t> Câblage commun</a:t>
            </a:r>
          </a:p>
          <a:p>
            <a:pPr>
              <a:buFont typeface="Arial" pitchFamily="34" charset="0"/>
              <a:buChar char="•"/>
            </a:pPr>
            <a:r>
              <a:rPr lang="fr-FR" baseline="0" dirty="0" smtClean="0"/>
              <a:t> Adressage commun</a:t>
            </a:r>
          </a:p>
          <a:p>
            <a:pPr>
              <a:buFont typeface="Arial" pitchFamily="34" charset="0"/>
              <a:buChar char="•"/>
            </a:pPr>
            <a:r>
              <a:rPr lang="fr-FR" baseline="0" dirty="0" smtClean="0"/>
              <a:t> Configuration</a:t>
            </a:r>
            <a:r>
              <a:rPr lang="fr-FR" dirty="0" smtClean="0"/>
              <a:t> : un </a:t>
            </a:r>
            <a:r>
              <a:rPr lang="fr-FR" baseline="0" dirty="0" smtClean="0"/>
              <a:t>système autonome (AS) par personne</a:t>
            </a:r>
          </a:p>
          <a:p>
            <a:pPr lvl="1" rtl="0" eaLnBrk="1" latinLnBrk="0" hangingPunct="1">
              <a:buFont typeface="Arial" pitchFamily="34" charset="0"/>
              <a:buChar char="•"/>
            </a:pPr>
            <a:r>
              <a:rPr kumimoji="0" lang="fr-FR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AS1 - Alexandre EVAIN</a:t>
            </a:r>
            <a:endParaRPr lang="fr-FR" b="0" dirty="0" smtClean="0"/>
          </a:p>
          <a:p>
            <a:pPr lvl="1" rtl="0" eaLnBrk="1" latinLnBrk="0" hangingPunct="1">
              <a:buFont typeface="Arial" pitchFamily="34" charset="0"/>
              <a:buChar char="•"/>
            </a:pPr>
            <a:r>
              <a:rPr kumimoji="0" lang="fr-FR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AS2</a:t>
            </a: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kumimoji="0" lang="fr-FR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Denis OBREJA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AS3</a:t>
            </a: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kumimoji="0" lang="fr-FR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Grégory TESTE</a:t>
            </a:r>
            <a:endParaRPr lang="fr-FR" b="0" dirty="0" smtClean="0"/>
          </a:p>
          <a:p>
            <a:pPr lvl="1" rtl="0" eaLnBrk="1" latinLnBrk="0" hangingPunct="1">
              <a:buFont typeface="Arial" pitchFamily="34" charset="0"/>
              <a:buChar char="•"/>
            </a:pPr>
            <a:r>
              <a:rPr kumimoji="0" lang="fr-FR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AS4 - Nicolas PANHALEUX</a:t>
            </a: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Tests : du local au global</a:t>
            </a:r>
            <a:endParaRPr kumimoji="0" lang="fr-FR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Plateforme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PLATEFORME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 de virtualisation</a:t>
            </a:r>
          </a:p>
          <a:p>
            <a:pPr>
              <a:buFont typeface="Arial" pitchFamily="34" charset="0"/>
              <a:buChar char="•"/>
            </a:pP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SSH/Telnet</a:t>
            </a:r>
          </a:p>
          <a:p>
            <a:pPr>
              <a:buFont typeface="Arial" pitchFamily="34" charset="0"/>
              <a:buChar char="•"/>
            </a:pP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IPv4/IPv6 et VLAN</a:t>
            </a:r>
          </a:p>
          <a:p>
            <a:pPr>
              <a:buFont typeface="Arial" pitchFamily="34" charset="0"/>
              <a:buChar char="•"/>
            </a:pP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Routage BGP/OSPF</a:t>
            </a:r>
          </a:p>
          <a:p>
            <a:pPr>
              <a:buFont typeface="Arial" pitchFamily="34" charset="0"/>
              <a:buChar char="•"/>
            </a:pP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Supervision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Non implémenté par manque de temps :</a:t>
            </a:r>
          </a:p>
          <a:p>
            <a:pPr lvl="1">
              <a:buFont typeface="Arial" pitchFamily="34" charset="0"/>
              <a:buChar char="•"/>
            </a:pPr>
            <a:r>
              <a:rPr kumimoji="0" lang="fr-FR" b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QoS</a:t>
            </a:r>
            <a:endParaRPr kumimoji="0" lang="fr-FR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VPN</a:t>
            </a:r>
          </a:p>
          <a:p>
            <a:pPr lvl="1"/>
            <a:r>
              <a:rPr lang="fr-FR" dirty="0" smtClean="0">
                <a:sym typeface="Wingdings" pitchFamily="2" charset="2"/>
              </a:rPr>
              <a:t> N’affecte pas le fonctionnement de la plateforme et peut être mis en place</a:t>
            </a:r>
            <a:endParaRPr kumimoji="0" lang="fr-FR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Topologie</a:t>
            </a:r>
            <a:r>
              <a:rPr lang="fr-FR" baseline="0" dirty="0" smtClean="0"/>
              <a:t> Physique et Logique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TOPOLOGIE</a:t>
            </a:r>
            <a:r>
              <a:rPr lang="fr-FR" baseline="0" dirty="0" smtClean="0"/>
              <a:t> PHYISQUE ET LOGIQUE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416" y="642275"/>
            <a:ext cx="5430008" cy="5811061"/>
          </a:xfrm>
          <a:prstGeom prst="rect">
            <a:avLst/>
          </a:prstGeom>
        </p:spPr>
      </p:pic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5563344" cy="5638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Topologie physique</a:t>
            </a:r>
            <a:r>
              <a:rPr lang="fr-FR" dirty="0"/>
              <a:t> </a:t>
            </a:r>
            <a:r>
              <a:rPr lang="fr-FR" dirty="0" smtClean="0"/>
              <a:t>et câblage pour exploiter au mieux le matériel</a:t>
            </a:r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Tous les câbles remontent au commutateur pour pouvoir dupliquer et capturer le trafic</a:t>
            </a:r>
          </a:p>
          <a:p>
            <a:pPr>
              <a:buFont typeface="Arial" pitchFamily="34" charset="0"/>
              <a:buChar char="•"/>
            </a:pPr>
            <a:endParaRPr kumimoji="0" lang="fr-FR" b="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kumimoji="0" lang="fr-FR" b="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kumimoji="0" lang="fr-FR" b="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kumimoji="0" lang="fr-FR" b="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kumimoji="0" lang="fr-FR" b="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endParaRPr kumimoji="0" lang="fr-FR" b="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kumimoji="0" lang="fr-FR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Topologie logique flexible à</a:t>
            </a:r>
            <a:r>
              <a:rPr kumimoji="0" lang="fr-FR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l’aide de </a:t>
            </a:r>
            <a:r>
              <a:rPr kumimoji="0" lang="fr-FR" b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VLANs</a:t>
            </a:r>
            <a:endParaRPr kumimoji="0" lang="fr-FR" b="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18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AS1 – Entreprise 1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AS1 – Entreprise 1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Services</a:t>
            </a:r>
            <a:endParaRPr lang="fr-FR" dirty="0" smtClean="0"/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DNS, DHCP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HTTP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Mail</a:t>
            </a:r>
          </a:p>
        </p:txBody>
      </p:sp>
      <p:sp>
        <p:nvSpPr>
          <p:cNvPr id="6146" name="AutoShape 2" descr="https://www-rp.lip6.fr/trac/pfres/raw-attachment/wiki/Realisations/2010-2011/Projet/Images/5/projet-5-entreprise1-concept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48" name="AutoShape 4" descr="https://www-rp.lip6.fr/trac/pfres/raw-attachment/wiki/Realisations/2010-2011/Projet/Images/5/projet-5-entreprise1-concept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50" name="AutoShape 6" descr="https://www-rp.lip6.fr/trac/pfres/raw-attachment/wiki/Realisations/2010-2011/Projet/Images/5/projet-5-entreprise1-concept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 descr="projet-5-entreprise1-conce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1866" y="620688"/>
            <a:ext cx="2746558" cy="5925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AS2 – Core 1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AS2 – Core 1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Routage </a:t>
            </a:r>
            <a:r>
              <a:rPr lang="fr-FR" dirty="0" smtClean="0"/>
              <a:t>inter-domaine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iBGP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eBGP multi-hop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Filtrage en entrée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Attribut LOCAL_PREF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Services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DNS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Web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FTP, DHCP, NTP</a:t>
            </a:r>
          </a:p>
        </p:txBody>
      </p:sp>
      <p:pic>
        <p:nvPicPr>
          <p:cNvPr id="6" name="Image 5" descr="projet-5-core1-conce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620688"/>
            <a:ext cx="3240360" cy="6005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AS3 – Core 2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AS3 – Core 2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>
          <a:xfrm>
            <a:off x="285720" y="609600"/>
            <a:ext cx="8077200" cy="5638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baseline="0" dirty="0" smtClean="0"/>
              <a:t> </a:t>
            </a:r>
            <a:r>
              <a:rPr lang="fr-FR" baseline="0" dirty="0" err="1" smtClean="0"/>
              <a:t>iBGP</a:t>
            </a: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eBGP multihop</a:t>
            </a:r>
            <a:endParaRPr lang="fr-FR" baseline="0" dirty="0" smtClean="0"/>
          </a:p>
          <a:p>
            <a:pPr>
              <a:buFont typeface="Arial" pitchFamily="34" charset="0"/>
              <a:buChar char="•"/>
            </a:pPr>
            <a:r>
              <a:rPr lang="fr-FR" baseline="0" dirty="0" smtClean="0"/>
              <a:t> </a:t>
            </a:r>
            <a:r>
              <a:rPr lang="fr-FR" dirty="0"/>
              <a:t>Répartition de charge</a:t>
            </a:r>
          </a:p>
          <a:p>
            <a:pPr>
              <a:buFont typeface="Arial" pitchFamily="34" charset="0"/>
              <a:buChar char="•"/>
            </a:pPr>
            <a:r>
              <a:rPr lang="fr-FR" baseline="0" dirty="0" smtClean="0"/>
              <a:t> Réflecteur de route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Services :</a:t>
            </a:r>
            <a:endParaRPr lang="fr-FR" dirty="0"/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DNS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NTP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Performance réseau</a:t>
            </a:r>
          </a:p>
        </p:txBody>
      </p:sp>
      <p:pic>
        <p:nvPicPr>
          <p:cNvPr id="5" name="Image 4" descr="projet-5-core2-conce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620688"/>
            <a:ext cx="3522494" cy="6093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AS4 – Entreprise 2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AS4 – Entreprise 2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4051176" cy="56388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Routage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OSPF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BGP4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BGP6</a:t>
            </a:r>
            <a:endParaRPr lang="fr-FR" dirty="0"/>
          </a:p>
          <a:p>
            <a:pPr marL="285750" indent="-285750">
              <a:buFont typeface="Arial" pitchFamily="34" charset="0"/>
              <a:buChar char="•"/>
            </a:pPr>
            <a:endParaRPr lang="fr-FR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err="1"/>
              <a:t>Securité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DMZ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Polices </a:t>
            </a:r>
            <a:r>
              <a:rPr lang="fr-FR" dirty="0"/>
              <a:t>de Firewalls</a:t>
            </a:r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Multihoming</a:t>
            </a:r>
            <a:endParaRPr lang="fr-FR" dirty="0"/>
          </a:p>
          <a:p>
            <a:pPr marL="1428750" lvl="2"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Load</a:t>
            </a:r>
            <a:r>
              <a:rPr lang="fr-FR" dirty="0" smtClean="0"/>
              <a:t> </a:t>
            </a:r>
            <a:r>
              <a:rPr lang="fr-FR" dirty="0" err="1"/>
              <a:t>Balancing</a:t>
            </a:r>
            <a:endParaRPr lang="fr-FR" dirty="0"/>
          </a:p>
          <a:p>
            <a:pPr marL="285750" indent="-285750">
              <a:buFont typeface="Arial" pitchFamily="34" charset="0"/>
              <a:buChar char="•"/>
            </a:pPr>
            <a:endParaRPr lang="fr-FR" dirty="0"/>
          </a:p>
          <a:p>
            <a:pPr marL="285750" indent="-285750"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Services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DNS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NTP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Web</a:t>
            </a:r>
            <a:endParaRPr lang="fr-FR" dirty="0"/>
          </a:p>
          <a:p>
            <a:pPr marL="1028700" lvl="1"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VoIP</a:t>
            </a:r>
            <a:endParaRPr lang="fr-FR" dirty="0"/>
          </a:p>
        </p:txBody>
      </p:sp>
      <p:sp>
        <p:nvSpPr>
          <p:cNvPr id="3074" name="AutoShape 2" descr="https://www-rp.lip6.fr/trac/pfres/raw-attachment/wiki/Realisations/2010-2011/Projet/Images/5/projet-5-entreprise1-concept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 descr="projet-5-entreprise2-conce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6000" y="620688"/>
            <a:ext cx="3218282" cy="596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Tests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TESTS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4051176" cy="5638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smtClean="0"/>
              <a:t>Export de route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Export de DNS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Montée en charge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Téléphonie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Répartition de charge</a:t>
            </a:r>
          </a:p>
          <a:p>
            <a:pPr>
              <a:buFont typeface="Arial" pitchFamily="34" charset="0"/>
              <a:buChar char="•"/>
            </a:pPr>
            <a:endParaRPr lang="fr-FR" dirty="0"/>
          </a:p>
        </p:txBody>
      </p:sp>
      <p:sp>
        <p:nvSpPr>
          <p:cNvPr id="3074" name="AutoShape 2" descr="https://www-rp.lip6.fr/trac/pfres/raw-attachment/wiki/Realisations/2010-2011/Projet/Images/5/projet-5-entreprise1-concept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CONCLUSION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11616" cy="5638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Plateforme</a:t>
            </a:r>
            <a:r>
              <a:rPr lang="fr-FR" baseline="0" dirty="0" smtClean="0"/>
              <a:t> prête pour les générations</a:t>
            </a:r>
            <a:r>
              <a:rPr lang="fr-FR" dirty="0" smtClean="0"/>
              <a:t> futures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Proposition d’évolutions :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Matérielles</a:t>
            </a:r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Mise à niveau de la passerelle</a:t>
            </a:r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Investissement dans des équipements Gigabit pour les entreprises</a:t>
            </a:r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Investissement dans des modules </a:t>
            </a:r>
            <a:r>
              <a:rPr lang="fr-FR" dirty="0" err="1" smtClean="0"/>
              <a:t>GBICs</a:t>
            </a:r>
            <a:r>
              <a:rPr lang="fr-FR" dirty="0" smtClean="0"/>
              <a:t>/SFP et de la fibre optique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Fonctionnelles</a:t>
            </a:r>
          </a:p>
          <a:p>
            <a:pPr lvl="2">
              <a:buFont typeface="Arial" pitchFamily="34" charset="0"/>
              <a:buChar char="•"/>
            </a:pPr>
            <a:r>
              <a:rPr lang="fr-FR" dirty="0" err="1" smtClean="0"/>
              <a:t>QoS</a:t>
            </a:r>
            <a:endParaRPr lang="fr-FR" dirty="0" smtClean="0"/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Serveurs mails</a:t>
            </a:r>
          </a:p>
          <a:p>
            <a:pPr lvl="2">
              <a:buFont typeface="Arial" pitchFamily="34" charset="0"/>
              <a:buChar char="•"/>
            </a:pPr>
            <a:r>
              <a:rPr lang="fr-FR" dirty="0" smtClean="0"/>
              <a:t>Supervision avancée</a:t>
            </a:r>
          </a:p>
          <a:p>
            <a:pPr lvl="3">
              <a:buFont typeface="Arial" pitchFamily="34" charset="0"/>
              <a:buChar char="•"/>
            </a:pPr>
            <a:r>
              <a:rPr lang="fr-FR" dirty="0" err="1" smtClean="0"/>
              <a:t>Nagios</a:t>
            </a:r>
            <a:r>
              <a:rPr lang="fr-FR" dirty="0" smtClean="0"/>
              <a:t> NRPE/NCSA</a:t>
            </a:r>
          </a:p>
          <a:p>
            <a:pPr lvl="3">
              <a:buFont typeface="Arial" pitchFamily="34" charset="0"/>
              <a:buChar char="•"/>
            </a:pPr>
            <a:r>
              <a:rPr lang="fr-FR" dirty="0" smtClean="0"/>
              <a:t>SNMP</a:t>
            </a:r>
            <a:endParaRPr lang="fr-FR" dirty="0"/>
          </a:p>
        </p:txBody>
      </p:sp>
      <p:sp>
        <p:nvSpPr>
          <p:cNvPr id="3074" name="AutoShape 2" descr="https://www-rp.lip6.fr/trac/pfres/raw-attachment/wiki/Realisations/2010-2011/Projet/Images/5/projet-5-entreprise1-concept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371</Words>
  <Application>Microsoft Office PowerPoint</Application>
  <PresentationFormat>Affichage à l'écran (4:3)</PresentationFormat>
  <Paragraphs>127</Paragraphs>
  <Slides>11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Pitchbook</vt:lpstr>
      <vt:lpstr>PlateForme spécialité RESeau (PFRES)</vt:lpstr>
      <vt:lpstr>Cahier des charges</vt:lpstr>
      <vt:lpstr>Déroulement</vt:lpstr>
      <vt:lpstr>Plateforme</vt:lpstr>
      <vt:lpstr>Topologie Physique et Logique</vt:lpstr>
      <vt:lpstr>AS1 – Entreprise 1</vt:lpstr>
      <vt:lpstr>AS2 – Core 1</vt:lpstr>
      <vt:lpstr>AS3 – Core 2</vt:lpstr>
      <vt:lpstr>AS4 – Entreprise 2</vt:lpstr>
      <vt:lpstr>Tests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2011-05-30T09:37:31Z</dcterms:created>
  <dcterms:modified xsi:type="dcterms:W3CDTF">2011-06-02T14:18:17Z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1036</vt:i4>
  </property>
  <property fmtid="{D5CDD505-2E9C-101B-9397-08002B2CF9AE}" pid="3" name="_Version">
    <vt:lpwstr>12.0.4518</vt:lpwstr>
  </property>
</Properties>
</file>